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Noto Sans KR"/>
      <p:regular r:id="rId26"/>
      <p:bold r:id="rId27"/>
    </p:embeddedFont>
    <p:embeddedFont>
      <p:font typeface="Noto Sans JP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NotoSansKR-regular.fntdata"/><Relationship Id="rId25" Type="http://schemas.openxmlformats.org/officeDocument/2006/relationships/slide" Target="slides/slide19.xml"/><Relationship Id="rId28" Type="http://schemas.openxmlformats.org/officeDocument/2006/relationships/font" Target="fonts/NotoSansJP-bold.fntdata"/><Relationship Id="rId27" Type="http://schemas.openxmlformats.org/officeDocument/2006/relationships/font" Target="fonts/NotoSansKR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289125399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2289125399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289125399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2289125399_2_2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289125399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2289125399_2_2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28912539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2289125399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228912539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2289125399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22a49f0d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322a49f0dc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22a49f0dc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22a49f0dc1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22a49f0dc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22a49f0dc1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2289125399_2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2289125399_2_2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2289125399_2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2289125399_2_2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2289125399_2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2289125399_2_3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289125399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2289125399_2_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289125399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2289125399_2_1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289125399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2289125399_2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289125399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2289125399_2_1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289125399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2289125399_2_1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228912539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2289125399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289125399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2289125399_2_1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289125399_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2289125399_2_2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Relationship Id="rId7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3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33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7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36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11" Type="http://schemas.openxmlformats.org/officeDocument/2006/relationships/image" Target="../media/image35.png"/><Relationship Id="rId10" Type="http://schemas.openxmlformats.org/officeDocument/2006/relationships/image" Target="../media/image20.png"/><Relationship Id="rId9" Type="http://schemas.openxmlformats.org/officeDocument/2006/relationships/image" Target="../media/image23.png"/><Relationship Id="rId5" Type="http://schemas.openxmlformats.org/officeDocument/2006/relationships/image" Target="../media/image33.png"/><Relationship Id="rId6" Type="http://schemas.openxmlformats.org/officeDocument/2006/relationships/image" Target="../media/image40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3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4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6134100" y="4927600"/>
            <a:ext cx="29845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700"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ko" sz="600" u="none" cap="none" strike="noStrike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ko" sz="6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" sz="6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ko" sz="6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sz="700"/>
          </a:p>
        </p:txBody>
      </p:sp>
      <p:pic>
        <p:nvPicPr>
          <p:cNvPr id="131" name="Google Shape;13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7850" y="1562100"/>
            <a:ext cx="5448300" cy="13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2711450" y="3022600"/>
            <a:ext cx="3727450" cy="603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RecSys 경진대회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1조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8350250" y="4762500"/>
            <a:ext cx="711200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900">
                <a:solidFill>
                  <a:srgbClr val="FFFFFF"/>
                </a:solidFill>
              </a:rPr>
              <a:t>5</a:t>
            </a: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.01.0</a:t>
            </a:r>
            <a:r>
              <a:rPr lang="ko" sz="900">
                <a:solidFill>
                  <a:srgbClr val="FFFFFF"/>
                </a:solidFill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44800"/>
            <a:ext cx="9144000" cy="22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4"/>
          <p:cNvSpPr txBox="1"/>
          <p:nvPr/>
        </p:nvSpPr>
        <p:spPr>
          <a:xfrm>
            <a:off x="6134100" y="4927600"/>
            <a:ext cx="29845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700"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sz="700"/>
          </a:p>
        </p:txBody>
      </p:sp>
      <p:pic>
        <p:nvPicPr>
          <p:cNvPr id="252" name="Google Shape;25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300" y="184150"/>
            <a:ext cx="1181100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550" y="1123950"/>
            <a:ext cx="8616950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4"/>
          <p:cNvSpPr txBox="1"/>
          <p:nvPr/>
        </p:nvSpPr>
        <p:spPr>
          <a:xfrm>
            <a:off x="196850" y="349250"/>
            <a:ext cx="4451350" cy="4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4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기능 리뷰</a:t>
            </a:r>
            <a:endParaRPr b="0" i="0" sz="2400" u="none" cap="none" strike="noStrike">
              <a:solidFill>
                <a:srgbClr val="FFAAB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4"/>
          <p:cNvSpPr txBox="1"/>
          <p:nvPr/>
        </p:nvSpPr>
        <p:spPr>
          <a:xfrm>
            <a:off x="462475" y="2716500"/>
            <a:ext cx="50799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BERT4Rec은 추천 시스템에서 BERT(Bidirectional Encoder Representations from Transformers) 모델을 활용하는 접근 방식.</a:t>
            </a:r>
            <a:endParaRPr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이 방법은 </a:t>
            </a: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BERT의 양방향 문맥 이해 능력을 시퀀스 기반 추천 시스템에 적용한 것</a:t>
            </a:r>
            <a:endParaRPr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기존의 시퀀스 모델들은 대개 순차적으로 데이터를 처리하여 과거 정보만을 이용하거나 미래 정보만을 예측하는 방식으로 한정됨 (SASRec도 마찬가지). </a:t>
            </a:r>
            <a:br>
              <a:rPr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반면, </a:t>
            </a: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BERT4Rec은 시퀀스를 양방향으로 인식</a:t>
            </a:r>
            <a:r>
              <a:rPr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하여</a:t>
            </a: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, 시퀀스 내의 아이템을 마스크하여 양방향 문맥 정보로부터 아이템을 예측하는 목적을 가짐</a:t>
            </a:r>
            <a:r>
              <a:rPr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br>
              <a:rPr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⇒ </a:t>
            </a: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일반적인 Next-Item Prediction과는 달리 More Versatile한 모델을 만들기 위함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결과 0.1085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203200" y="768350"/>
            <a:ext cx="508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" sz="1500">
                <a:solidFill>
                  <a:srgbClr val="FFFFFF"/>
                </a:solidFill>
              </a:rPr>
              <a:t>모델 선정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1130300"/>
            <a:ext cx="9144000" cy="40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5"/>
          <p:cNvSpPr txBox="1"/>
          <p:nvPr/>
        </p:nvSpPr>
        <p:spPr>
          <a:xfrm>
            <a:off x="6134100" y="4927600"/>
            <a:ext cx="29845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700"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sz="700"/>
          </a:p>
        </p:txBody>
      </p:sp>
      <p:sp>
        <p:nvSpPr>
          <p:cNvPr id="263" name="Google Shape;263;p35"/>
          <p:cNvSpPr txBox="1"/>
          <p:nvPr/>
        </p:nvSpPr>
        <p:spPr>
          <a:xfrm>
            <a:off x="2762250" y="2559050"/>
            <a:ext cx="3613150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Trouble shooting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0" y="2038350"/>
            <a:ext cx="7556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5"/>
          <p:cNvSpPr txBox="1"/>
          <p:nvPr/>
        </p:nvSpPr>
        <p:spPr>
          <a:xfrm>
            <a:off x="4406900" y="2108200"/>
            <a:ext cx="3302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6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44800"/>
            <a:ext cx="9144000" cy="22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/>
        </p:nvSpPr>
        <p:spPr>
          <a:xfrm>
            <a:off x="6134100" y="4927600"/>
            <a:ext cx="29844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700"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sz="700"/>
          </a:p>
        </p:txBody>
      </p:sp>
      <p:pic>
        <p:nvPicPr>
          <p:cNvPr id="272" name="Google Shape;27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300" y="184150"/>
            <a:ext cx="1181097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550" y="1123950"/>
            <a:ext cx="8616949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 txBox="1"/>
          <p:nvPr/>
        </p:nvSpPr>
        <p:spPr>
          <a:xfrm>
            <a:off x="196850" y="349250"/>
            <a:ext cx="5257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4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Troubleshooting</a:t>
            </a:r>
            <a:endParaRPr b="0" i="0" sz="2400" u="none" cap="none" strike="noStrike">
              <a:solidFill>
                <a:srgbClr val="FFAAB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6"/>
          <p:cNvSpPr txBox="1"/>
          <p:nvPr/>
        </p:nvSpPr>
        <p:spPr>
          <a:xfrm>
            <a:off x="203200" y="768350"/>
            <a:ext cx="50799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" sz="1500">
                <a:solidFill>
                  <a:srgbClr val="FFFFFF"/>
                </a:solidFill>
              </a:rPr>
              <a:t>LMF 모델 시도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150" y="1505000"/>
            <a:ext cx="3275226" cy="30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6"/>
          <p:cNvSpPr txBox="1"/>
          <p:nvPr/>
        </p:nvSpPr>
        <p:spPr>
          <a:xfrm>
            <a:off x="5200700" y="1225300"/>
            <a:ext cx="3625800" cy="3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#0 실험 기본 아이디어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view, cart, purchase별로 다른 가중치를 두고 각 항목별 점수를 통해 추천 순위를 결정하려고 했음.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(가중치 선정 기준은 train data set에 있는 view, cart, purchase의 비율)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#1 LMF 모델을 시도한 이유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user가 사용하지 않은 item이 많아서(sparse문제).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view/cart/purchase와 같은 이진적 상호작용 데이터를 다루기 때문에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#2 실험 결과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optuna최적화를 이용해봤지만 그렇게 좋은 결과를 얻지 못함.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#3 실패 이유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LMF는 모델 선정이유에서와 같이 이진적 상호작용을 다루는데 적합함.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그러나 view, cart, purchase별로 다른 가중치를 두고 실험을 진행함.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즉, 실험 기본 아이디어와 LMF 모델의 기본 가정 불일치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#4 개선 사항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연말, 연초 이슈로 빠르게 실험한다고 모델의 기본 가정과 실험의 기본 가정을 엄밀하게 검토하지 못함. 바쁘더라도 중요한 것을 놓치지 말 것.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550" y="4552000"/>
            <a:ext cx="4907555" cy="4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44800"/>
            <a:ext cx="9144000" cy="22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7"/>
          <p:cNvSpPr txBox="1"/>
          <p:nvPr/>
        </p:nvSpPr>
        <p:spPr>
          <a:xfrm>
            <a:off x="6134100" y="4927600"/>
            <a:ext cx="29844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700"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sz="700"/>
          </a:p>
        </p:txBody>
      </p:sp>
      <p:pic>
        <p:nvPicPr>
          <p:cNvPr id="285" name="Google Shape;28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300" y="184150"/>
            <a:ext cx="1181097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550" y="1123950"/>
            <a:ext cx="8616949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/>
        </p:nvSpPr>
        <p:spPr>
          <a:xfrm>
            <a:off x="196850" y="349250"/>
            <a:ext cx="5257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4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Troubleshooting</a:t>
            </a:r>
            <a:endParaRPr b="0" i="0" sz="2400" u="none" cap="none" strike="noStrike">
              <a:solidFill>
                <a:srgbClr val="FFAAB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7"/>
          <p:cNvSpPr txBox="1"/>
          <p:nvPr/>
        </p:nvSpPr>
        <p:spPr>
          <a:xfrm>
            <a:off x="203200" y="768350"/>
            <a:ext cx="50799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" sz="1500">
                <a:solidFill>
                  <a:srgbClr val="FFFFFF"/>
                </a:solidFill>
              </a:rPr>
              <a:t>FEARec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5200700" y="1689575"/>
            <a:ext cx="3625800" cy="2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#0 </a:t>
            </a: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모델 선택 배경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멘토님의 멘토링 과정에서 FEARec 모델 추천을 받음.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그리고 MF 방식의 추천 방법과 딥러닝 방식의 추천 방법을 앙상블 하고 싶었음.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#1 </a:t>
            </a: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다른 딥러닝 모델과의 앙상블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FEARec </a:t>
            </a: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말고도 Bert4Rec모델도 추천 받음.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두 모델에 대해 조금더 조사해보니 Bert4Rec은 시계열적인 정보에서 강점을 가지지만 추가 문맥 정보를 FEARec보다는 잘 고려하지 못한다는 것을 알게 됨.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그래서 두 모델 앙상블 시도를 하려고 했음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#2 실험 결과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FEARec </a:t>
            </a: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학습까지는 마무리했지만 output.csv파일을 내다가 시간이 다 되어서 결과물 제출을 하지 못함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#3 실패 이유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시간 부족.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50" y="1401350"/>
            <a:ext cx="3657900" cy="332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50" y="2825700"/>
            <a:ext cx="9144000" cy="22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8"/>
          <p:cNvSpPr txBox="1"/>
          <p:nvPr/>
        </p:nvSpPr>
        <p:spPr>
          <a:xfrm>
            <a:off x="6134100" y="4927600"/>
            <a:ext cx="29844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700"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sz="700"/>
          </a:p>
        </p:txBody>
      </p:sp>
      <p:pic>
        <p:nvPicPr>
          <p:cNvPr id="297" name="Google Shape;29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300" y="184150"/>
            <a:ext cx="1181097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550" y="1123950"/>
            <a:ext cx="8616949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8"/>
          <p:cNvSpPr txBox="1"/>
          <p:nvPr/>
        </p:nvSpPr>
        <p:spPr>
          <a:xfrm>
            <a:off x="196850" y="349250"/>
            <a:ext cx="5257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4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Troubleshooting</a:t>
            </a:r>
            <a:endParaRPr b="0" i="0" sz="2400" u="none" cap="none" strike="noStrike">
              <a:solidFill>
                <a:srgbClr val="FFAAB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>
            <a:off x="203200" y="768350"/>
            <a:ext cx="50799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" sz="1500">
                <a:solidFill>
                  <a:srgbClr val="FFFFFF"/>
                </a:solidFill>
              </a:rPr>
              <a:t>Feature Engineering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203200" y="1682600"/>
            <a:ext cx="3625800" cy="2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chemeClr val="lt1"/>
                </a:solidFill>
              </a:rPr>
              <a:t>#0  event type</a:t>
            </a:r>
            <a:endParaRPr i="1" sz="9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chemeClr val="lt1"/>
                </a:solidFill>
              </a:rPr>
              <a:t>event_types</a:t>
            </a:r>
            <a:endParaRPr i="1" sz="900">
              <a:solidFill>
                <a:schemeClr val="lt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i="1" lang="ko" sz="900">
                <a:solidFill>
                  <a:schemeClr val="lt1"/>
                </a:solidFill>
              </a:rPr>
              <a:t>view: 8,331,873</a:t>
            </a:r>
            <a:endParaRPr i="1" sz="900">
              <a:solidFill>
                <a:schemeClr val="lt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i="1" lang="ko" sz="900">
                <a:solidFill>
                  <a:schemeClr val="lt1"/>
                </a:solidFill>
              </a:rPr>
              <a:t>cart: 16,362</a:t>
            </a:r>
            <a:endParaRPr i="1" sz="900">
              <a:solidFill>
                <a:schemeClr val="lt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i="1" lang="ko" sz="900">
                <a:solidFill>
                  <a:schemeClr val="lt1"/>
                </a:solidFill>
              </a:rPr>
              <a:t>purchase: 2,076</a:t>
            </a:r>
            <a:endParaRPr i="1" sz="9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chemeClr val="lt1"/>
                </a:solidFill>
              </a:rPr>
              <a:t>#1 </a:t>
            </a:r>
            <a:r>
              <a:rPr i="1" lang="ko" sz="900">
                <a:solidFill>
                  <a:schemeClr val="lt1"/>
                </a:solidFill>
              </a:rPr>
              <a:t>View2Cart rate: 0.0019</a:t>
            </a:r>
            <a:endParaRPr i="1"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" sz="900">
                <a:solidFill>
                  <a:schemeClr val="lt1"/>
                </a:solidFill>
              </a:rPr>
              <a:t>    View2Purchase rate: 0.0002</a:t>
            </a:r>
            <a:endParaRPr i="1"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ko" sz="900">
                <a:solidFill>
                  <a:schemeClr val="lt1"/>
                </a:solidFill>
              </a:rPr>
              <a:t>    Cart2Purchase rate: 0.1268</a:t>
            </a:r>
            <a:endParaRPr i="1"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900">
                <a:solidFill>
                  <a:schemeClr val="lt1"/>
                </a:solidFill>
              </a:rPr>
              <a:t>-&gt; 이를 보고 view를 한 것들에 비해 cart, purchase 수가 현저히 적고, view가 purchase로 전환되는 비율이 적고 상대적으로 cart에서 purchase로 가는 비율이 높아,  가중치 부여를 판단함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chemeClr val="lt1"/>
                </a:solidFill>
              </a:rPr>
              <a:t>	</a:t>
            </a:r>
            <a:endParaRPr i="1" sz="900">
              <a:solidFill>
                <a:schemeClr val="lt1"/>
              </a:solidFill>
            </a:endParaRPr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9000" y="1504999"/>
            <a:ext cx="4674624" cy="12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 txBox="1"/>
          <p:nvPr/>
        </p:nvSpPr>
        <p:spPr>
          <a:xfrm>
            <a:off x="3992575" y="3040650"/>
            <a:ext cx="35310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als 기준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0.0846-&gt;0.0863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bert4rec 기준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변화없음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50" y="2825700"/>
            <a:ext cx="9144000" cy="22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9"/>
          <p:cNvSpPr txBox="1"/>
          <p:nvPr/>
        </p:nvSpPr>
        <p:spPr>
          <a:xfrm>
            <a:off x="6134100" y="4927600"/>
            <a:ext cx="29844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700"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sz="700"/>
          </a:p>
        </p:txBody>
      </p:sp>
      <p:pic>
        <p:nvPicPr>
          <p:cNvPr id="310" name="Google Shape;31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300" y="184150"/>
            <a:ext cx="1181097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550" y="1123950"/>
            <a:ext cx="8616949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9"/>
          <p:cNvSpPr txBox="1"/>
          <p:nvPr/>
        </p:nvSpPr>
        <p:spPr>
          <a:xfrm>
            <a:off x="196850" y="349250"/>
            <a:ext cx="5257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4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Troubleshooting</a:t>
            </a:r>
            <a:endParaRPr b="0" i="0" sz="2400" u="none" cap="none" strike="noStrike">
              <a:solidFill>
                <a:srgbClr val="FFAAB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9"/>
          <p:cNvSpPr txBox="1"/>
          <p:nvPr/>
        </p:nvSpPr>
        <p:spPr>
          <a:xfrm>
            <a:off x="203200" y="768350"/>
            <a:ext cx="50799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" sz="1500">
                <a:solidFill>
                  <a:srgbClr val="FFFFFF"/>
                </a:solidFill>
              </a:rPr>
              <a:t>Feature Engineering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203200" y="1682600"/>
            <a:ext cx="3625800" cy="2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chemeClr val="lt1"/>
                </a:solidFill>
              </a:rPr>
              <a:t>#0  </a:t>
            </a:r>
            <a:r>
              <a:rPr i="1" lang="ko" sz="900">
                <a:solidFill>
                  <a:schemeClr val="lt1"/>
                </a:solidFill>
              </a:rPr>
              <a:t>category codes : 24</a:t>
            </a:r>
            <a:endParaRPr i="1" sz="9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chemeClr val="lt1"/>
                </a:solidFill>
              </a:rPr>
              <a:t>#1 </a:t>
            </a:r>
            <a:r>
              <a:rPr i="1" lang="ko" sz="900">
                <a:solidFill>
                  <a:schemeClr val="lt1"/>
                </a:solidFill>
              </a:rPr>
              <a:t>구매율이 높은 category에 비중을 줘야하는가?</a:t>
            </a:r>
            <a:endParaRPr i="1" sz="9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900">
                <a:solidFill>
                  <a:schemeClr val="lt1"/>
                </a:solidFill>
              </a:rPr>
              <a:t>#2 5번 이상 상호작용을 하고 그게 구매가 포함된 category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lt1"/>
                </a:solidFill>
              </a:rPr>
              <a:t>0 apparel.shoes 152969 553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lt1"/>
                </a:solidFill>
              </a:rPr>
              <a:t>2 apparel.shoes.slipons 38640 201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lt1"/>
                </a:solidFill>
              </a:rPr>
              <a:t>1 apparel.shoes.keds 56317 148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28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i="1" lang="ko" sz="900">
                <a:solidFill>
                  <a:schemeClr val="lt1"/>
                </a:solidFill>
              </a:rPr>
              <a:t>-&gt; 총 구매 2076에서 553이나 차지하면 유의미 하다고 판단</a:t>
            </a:r>
            <a:endParaRPr i="1"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9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chemeClr val="lt1"/>
                </a:solidFill>
              </a:rPr>
              <a:t>	</a:t>
            </a:r>
            <a:endParaRPr i="1" sz="900">
              <a:solidFill>
                <a:schemeClr val="lt1"/>
              </a:solidFill>
            </a:endParaRPr>
          </a:p>
        </p:txBody>
      </p:sp>
      <p:sp>
        <p:nvSpPr>
          <p:cNvPr id="315" name="Google Shape;315;p39"/>
          <p:cNvSpPr txBox="1"/>
          <p:nvPr/>
        </p:nvSpPr>
        <p:spPr>
          <a:xfrm>
            <a:off x="4572000" y="1863750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als 기준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0.0846-&gt;0.0868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bert4rec 기준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변화없음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50" y="2825700"/>
            <a:ext cx="9144000" cy="22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 txBox="1"/>
          <p:nvPr/>
        </p:nvSpPr>
        <p:spPr>
          <a:xfrm>
            <a:off x="6134100" y="4927600"/>
            <a:ext cx="29844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700"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sz="700"/>
          </a:p>
        </p:txBody>
      </p:sp>
      <p:pic>
        <p:nvPicPr>
          <p:cNvPr id="322" name="Google Shape;32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300" y="184150"/>
            <a:ext cx="1181097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550" y="1123950"/>
            <a:ext cx="8616949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0"/>
          <p:cNvSpPr txBox="1"/>
          <p:nvPr/>
        </p:nvSpPr>
        <p:spPr>
          <a:xfrm>
            <a:off x="196850" y="349250"/>
            <a:ext cx="5257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4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Troubleshooting</a:t>
            </a:r>
            <a:endParaRPr b="0" i="0" sz="2400" u="none" cap="none" strike="noStrike">
              <a:solidFill>
                <a:srgbClr val="FFAAB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203200" y="768350"/>
            <a:ext cx="50799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203200" y="1682600"/>
            <a:ext cx="3625800" cy="2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</a:endParaRPr>
          </a:p>
        </p:txBody>
      </p:sp>
      <p:sp>
        <p:nvSpPr>
          <p:cNvPr id="327" name="Google Shape;327;p40"/>
          <p:cNvSpPr txBox="1"/>
          <p:nvPr/>
        </p:nvSpPr>
        <p:spPr>
          <a:xfrm>
            <a:off x="977225" y="1682600"/>
            <a:ext cx="63189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왜 변화가 없었을까?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모델에 따른 가중치 적용 방식이 달랐어,,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시간이 없어 못했던 시도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AutoNum type="arabicPeriod"/>
            </a:pPr>
            <a:r>
              <a:rPr lang="ko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한번만 상호작용한 유저들은 60만명 중 10만명, 이들을 위해 다시 추천해주는 앙상블을 시도(하드보팅 및 가중치가 포함된 하드보팅시도)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AutoNum type="arabicPeriod"/>
            </a:pPr>
            <a:r>
              <a:rPr lang="ko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한번만 상호작용한 유저들이 상위 5개는 bert로, 나머지 하위 5개는 sas 및 다른 모델로 구성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AutoNum type="arabicPeriod"/>
            </a:pPr>
            <a:r>
              <a:rPr lang="ko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시간대를 나누어 학습( 최근 시간대에 가중치 부여)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1130300"/>
            <a:ext cx="9144000" cy="40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1"/>
          <p:cNvSpPr txBox="1"/>
          <p:nvPr/>
        </p:nvSpPr>
        <p:spPr>
          <a:xfrm>
            <a:off x="6134100" y="4927600"/>
            <a:ext cx="29845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700"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sz="700"/>
          </a:p>
        </p:txBody>
      </p:sp>
      <p:sp>
        <p:nvSpPr>
          <p:cNvPr id="334" name="Google Shape;334;p41"/>
          <p:cNvSpPr txBox="1"/>
          <p:nvPr/>
        </p:nvSpPr>
        <p:spPr>
          <a:xfrm>
            <a:off x="2762250" y="2559050"/>
            <a:ext cx="3613150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회고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0" y="2038350"/>
            <a:ext cx="7556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 txBox="1"/>
          <p:nvPr/>
        </p:nvSpPr>
        <p:spPr>
          <a:xfrm>
            <a:off x="4406900" y="2108200"/>
            <a:ext cx="3302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6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/>
          <p:nvPr/>
        </p:nvSpPr>
        <p:spPr>
          <a:xfrm>
            <a:off x="6134100" y="4927600"/>
            <a:ext cx="29845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700"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sz="700"/>
          </a:p>
        </p:txBody>
      </p:sp>
      <p:pic>
        <p:nvPicPr>
          <p:cNvPr id="342" name="Google Shape;34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0" y="184150"/>
            <a:ext cx="1181100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550" y="1123950"/>
            <a:ext cx="8616950" cy="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844800"/>
            <a:ext cx="9144000" cy="22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2"/>
          <p:cNvSpPr txBox="1"/>
          <p:nvPr/>
        </p:nvSpPr>
        <p:spPr>
          <a:xfrm>
            <a:off x="196850" y="349250"/>
            <a:ext cx="4800600" cy="4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경진대회</a:t>
            </a:r>
            <a:r>
              <a:rPr b="0" i="0" lang="ko" sz="24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 진행 및 느낀점</a:t>
            </a:r>
            <a:endParaRPr b="0" i="0" sz="2400" u="none" cap="none" strike="noStrike">
              <a:solidFill>
                <a:srgbClr val="FFAAB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2"/>
          <p:cNvSpPr txBox="1"/>
          <p:nvPr/>
        </p:nvSpPr>
        <p:spPr>
          <a:xfrm>
            <a:off x="2044700" y="1800225"/>
            <a:ext cx="60009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IR 경진대회에 이어서 RecSys 경진대회를 진행할 수 있어서 좋았다. 두 분야가 연관되어 있는 부분도 있다보니 이해를 더 깊이 할 수 있는 기회가 되기도 했다. 하지만 연말, 연초 시즌이 겹쳐서 보통의 경진 대회보다 공부 시간과 경진대회 준비 시간에 시간을 많이 투자하지 못한 부분은 아쉽다.</a:t>
            </a:r>
            <a:endParaRPr i="1" sz="8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남은 부분은 혼자서라도 다시 공부해봐야겠다.</a:t>
            </a:r>
            <a:endParaRPr i="1" sz="8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2850" y="1790700"/>
            <a:ext cx="7366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 txBox="1"/>
          <p:nvPr/>
        </p:nvSpPr>
        <p:spPr>
          <a:xfrm>
            <a:off x="1219200" y="1828800"/>
            <a:ext cx="723900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4A0F9"/>
                </a:solidFill>
              </a:rPr>
              <a:t>김동규</a:t>
            </a:r>
            <a:endParaRPr sz="700"/>
          </a:p>
        </p:txBody>
      </p:sp>
      <p:sp>
        <p:nvSpPr>
          <p:cNvPr id="349" name="Google Shape;349;p42"/>
          <p:cNvSpPr txBox="1"/>
          <p:nvPr/>
        </p:nvSpPr>
        <p:spPr>
          <a:xfrm>
            <a:off x="2317750" y="4070350"/>
            <a:ext cx="4502150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o" sz="10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1" lang="ko" sz="10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ko" sz="10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r>
              <a:rPr b="0" i="1" lang="ko" sz="10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ko" sz="10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소감에</a:t>
            </a:r>
            <a:r>
              <a:rPr b="0" i="1" lang="ko" sz="10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ko" sz="10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대해</a:t>
            </a:r>
            <a:r>
              <a:rPr b="0" i="1" lang="ko" sz="10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ko" sz="10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정리해</a:t>
            </a:r>
            <a:r>
              <a:rPr b="0" i="1" lang="ko" sz="10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ko" sz="10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작성해주세요</a:t>
            </a:r>
            <a:r>
              <a:rPr b="0" i="1" lang="ko" sz="10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b="0" i="1" sz="1000" u="none" cap="none" strike="noStrike">
              <a:solidFill>
                <a:srgbClr val="FFAA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2"/>
          <p:cNvSpPr txBox="1"/>
          <p:nvPr/>
        </p:nvSpPr>
        <p:spPr>
          <a:xfrm>
            <a:off x="2044700" y="2552700"/>
            <a:ext cx="60009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solidFill>
                  <a:srgbClr val="9E9E9E"/>
                </a:solidFill>
              </a:rPr>
              <a:t>이번 추천시스템 경진대회를 통해 사용자 중심 데이터 기반 사고를 해볼 수 있어서 유익했습니다. 개인일정 및 공휴일로 많이 참석하지 못해 아쉬움이 남고, 추후 더 공부해보고 싶습니다!</a:t>
            </a:r>
            <a:endParaRPr b="0" i="1" sz="8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2850" y="2571750"/>
            <a:ext cx="7366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2"/>
          <p:cNvSpPr txBox="1"/>
          <p:nvPr/>
        </p:nvSpPr>
        <p:spPr>
          <a:xfrm>
            <a:off x="1219200" y="2609850"/>
            <a:ext cx="723900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4A0F9"/>
                </a:solidFill>
              </a:rPr>
              <a:t>진주영</a:t>
            </a:r>
            <a:endParaRPr sz="700"/>
          </a:p>
        </p:txBody>
      </p:sp>
      <p:sp>
        <p:nvSpPr>
          <p:cNvPr id="353" name="Google Shape;353;p42"/>
          <p:cNvSpPr txBox="1"/>
          <p:nvPr/>
        </p:nvSpPr>
        <p:spPr>
          <a:xfrm>
            <a:off x="2044700" y="3340100"/>
            <a:ext cx="60009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제일 관심이 많았던 분야여서 다른 대회보다 더 열심히 대회에 참여하게 되었다. 다만 개인일정 및 공휴일 연말이 껴있어서 제대로 참여하지 못해 아쉬웠다. 추후에 다른 모델들도 활용해보고 사이드 프로젝트 제작도 같이 해보고 싶습니다 </a:t>
            </a:r>
            <a:endParaRPr b="0" i="1" sz="8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8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2850" y="3359150"/>
            <a:ext cx="7366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2"/>
          <p:cNvSpPr txBox="1"/>
          <p:nvPr/>
        </p:nvSpPr>
        <p:spPr>
          <a:xfrm>
            <a:off x="1219200" y="3397250"/>
            <a:ext cx="723900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4A0F9"/>
                </a:solidFill>
              </a:rPr>
              <a:t>한성범</a:t>
            </a:r>
            <a:endParaRPr sz="700"/>
          </a:p>
        </p:txBody>
      </p:sp>
      <p:sp>
        <p:nvSpPr>
          <p:cNvPr id="356" name="Google Shape;356;p42"/>
          <p:cNvSpPr txBox="1"/>
          <p:nvPr/>
        </p:nvSpPr>
        <p:spPr>
          <a:xfrm>
            <a:off x="203200" y="768350"/>
            <a:ext cx="508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" sz="1500">
                <a:solidFill>
                  <a:srgbClr val="FFFFFF"/>
                </a:solidFill>
              </a:rPr>
              <a:t>RecSys 경진대회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44800"/>
            <a:ext cx="9144000" cy="22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3"/>
          <p:cNvSpPr txBox="1"/>
          <p:nvPr/>
        </p:nvSpPr>
        <p:spPr>
          <a:xfrm>
            <a:off x="590550" y="1835150"/>
            <a:ext cx="3505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3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r>
              <a:rPr b="0" i="0" lang="ko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700"/>
          </a:p>
        </p:txBody>
      </p:sp>
      <p:pic>
        <p:nvPicPr>
          <p:cNvPr id="363" name="Google Shape;363;p43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 rot="10800000">
            <a:off x="603250" y="2546350"/>
            <a:ext cx="6096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50" y="95250"/>
            <a:ext cx="1911350" cy="1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3"/>
          <p:cNvSpPr txBox="1"/>
          <p:nvPr/>
        </p:nvSpPr>
        <p:spPr>
          <a:xfrm>
            <a:off x="590550" y="1587500"/>
            <a:ext cx="3441700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200" u="none" cap="none" strike="noStrike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rPr>
              <a:t>Life-Changing Education</a:t>
            </a:r>
            <a:endParaRPr sz="700"/>
          </a:p>
        </p:txBody>
      </p:sp>
      <p:sp>
        <p:nvSpPr>
          <p:cNvPr id="366" name="Google Shape;366;p43"/>
          <p:cNvSpPr txBox="1"/>
          <p:nvPr/>
        </p:nvSpPr>
        <p:spPr>
          <a:xfrm>
            <a:off x="6134100" y="4927600"/>
            <a:ext cx="29845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700"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ko" sz="600" u="none" cap="none" strike="noStrike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ko" sz="6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" sz="6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ko" sz="6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400" y="2844800"/>
            <a:ext cx="9144000" cy="22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50" y="4876800"/>
            <a:ext cx="1911350" cy="1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/>
        </p:nvSpPr>
        <p:spPr>
          <a:xfrm>
            <a:off x="6134100" y="4927600"/>
            <a:ext cx="29845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14100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700"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14100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ko" sz="600" u="none" cap="none" strike="noStrike">
                <a:solidFill>
                  <a:srgbClr val="14100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ko" sz="600" u="none" cap="none" strike="noStrike">
                <a:solidFill>
                  <a:srgbClr val="1410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14100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" sz="600" u="none" cap="none" strike="noStrike">
                <a:solidFill>
                  <a:srgbClr val="1410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14100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ko" sz="600" u="none" cap="none" strike="noStrike">
                <a:solidFill>
                  <a:srgbClr val="1410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14100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sz="700"/>
          </a:p>
        </p:txBody>
      </p:sp>
      <p:sp>
        <p:nvSpPr>
          <p:cNvPr id="141" name="Google Shape;141;p26"/>
          <p:cNvSpPr txBox="1"/>
          <p:nvPr/>
        </p:nvSpPr>
        <p:spPr>
          <a:xfrm>
            <a:off x="6134100" y="4927600"/>
            <a:ext cx="29845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700"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sz="700"/>
          </a:p>
        </p:txBody>
      </p:sp>
      <p:pic>
        <p:nvPicPr>
          <p:cNvPr id="142" name="Google Shape;14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300" y="184150"/>
            <a:ext cx="1181100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400" y="1054100"/>
            <a:ext cx="6807200" cy="30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1339850" y="1333500"/>
            <a:ext cx="755650" cy="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목차</a:t>
            </a:r>
            <a:endParaRPr sz="700"/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996950" y="2628900"/>
            <a:ext cx="26289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2565400" y="1327150"/>
            <a:ext cx="14859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8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r>
              <a:rPr b="0" i="0" lang="ko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팀원</a:t>
            </a:r>
            <a:r>
              <a:rPr b="0" i="0" lang="ko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r>
              <a:rPr b="0" i="0" lang="ko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700"/>
          </a:p>
        </p:txBody>
      </p:sp>
      <p:sp>
        <p:nvSpPr>
          <p:cNvPr id="147" name="Google Shape;147;p26"/>
          <p:cNvSpPr txBox="1"/>
          <p:nvPr/>
        </p:nvSpPr>
        <p:spPr>
          <a:xfrm>
            <a:off x="2565400" y="1854200"/>
            <a:ext cx="530225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8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r>
              <a:rPr b="0" i="0" lang="ko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ko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대회</a:t>
            </a:r>
            <a:r>
              <a:rPr b="0" i="0" lang="ko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주제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2565400" y="2381250"/>
            <a:ext cx="5302250" cy="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8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r>
              <a:rPr b="0" i="0" lang="ko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ko" sz="1800">
                <a:solidFill>
                  <a:srgbClr val="FFFFFF"/>
                </a:solidFill>
              </a:rPr>
              <a:t>대회 제출물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2565400" y="3435350"/>
            <a:ext cx="530225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8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b="0" i="0" lang="ko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회고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2565400" y="2908300"/>
            <a:ext cx="530225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8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Trouble shooting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49350"/>
            <a:ext cx="9144000" cy="40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0" y="2038350"/>
            <a:ext cx="7556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4406900" y="2101850"/>
            <a:ext cx="33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6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700"/>
          </a:p>
        </p:txBody>
      </p:sp>
      <p:sp>
        <p:nvSpPr>
          <p:cNvPr id="158" name="Google Shape;158;p27"/>
          <p:cNvSpPr txBox="1"/>
          <p:nvPr/>
        </p:nvSpPr>
        <p:spPr>
          <a:xfrm>
            <a:off x="3670300" y="2609850"/>
            <a:ext cx="1797050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6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팀원</a:t>
            </a:r>
            <a:r>
              <a:rPr b="0" i="0" lang="ko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endParaRPr sz="700"/>
          </a:p>
        </p:txBody>
      </p:sp>
      <p:sp>
        <p:nvSpPr>
          <p:cNvPr id="159" name="Google Shape;159;p27"/>
          <p:cNvSpPr txBox="1"/>
          <p:nvPr/>
        </p:nvSpPr>
        <p:spPr>
          <a:xfrm>
            <a:off x="6134100" y="4927600"/>
            <a:ext cx="29845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700"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/>
        </p:nvSpPr>
        <p:spPr>
          <a:xfrm>
            <a:off x="628650" y="1003300"/>
            <a:ext cx="58737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9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200">
                <a:solidFill>
                  <a:srgbClr val="C2C2C2"/>
                </a:solidFill>
                <a:latin typeface="Calibri"/>
                <a:ea typeface="Calibri"/>
                <a:cs typeface="Calibri"/>
                <a:sym typeface="Calibri"/>
              </a:rPr>
              <a:t>RS 1조</a:t>
            </a:r>
            <a:endParaRPr sz="700"/>
          </a:p>
        </p:txBody>
      </p:sp>
      <p:pic>
        <p:nvPicPr>
          <p:cNvPr id="165" name="Google Shape;16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0" y="184150"/>
            <a:ext cx="1181097" cy="1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/>
        </p:nvSpPr>
        <p:spPr>
          <a:xfrm>
            <a:off x="652000" y="1571250"/>
            <a:ext cx="7788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9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A4A0F9"/>
                </a:solidFill>
              </a:rPr>
              <a:t>김동규(팀장)</a:t>
            </a:r>
            <a:endParaRPr sz="700"/>
          </a:p>
        </p:txBody>
      </p:sp>
      <p:sp>
        <p:nvSpPr>
          <p:cNvPr id="167" name="Google Shape;167;p28"/>
          <p:cNvSpPr txBox="1"/>
          <p:nvPr/>
        </p:nvSpPr>
        <p:spPr>
          <a:xfrm>
            <a:off x="557050" y="3711800"/>
            <a:ext cx="9687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9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A4A0F9"/>
                </a:solidFill>
              </a:rPr>
              <a:t>LMF, FEARec</a:t>
            </a:r>
            <a:endParaRPr sz="700"/>
          </a:p>
        </p:txBody>
      </p:sp>
      <p:sp>
        <p:nvSpPr>
          <p:cNvPr id="168" name="Google Shape;168;p28"/>
          <p:cNvSpPr txBox="1"/>
          <p:nvPr/>
        </p:nvSpPr>
        <p:spPr>
          <a:xfrm>
            <a:off x="2498500" y="1571250"/>
            <a:ext cx="4578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9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A4A0F9"/>
                </a:solidFill>
              </a:rPr>
              <a:t>이주하</a:t>
            </a:r>
            <a:endParaRPr sz="700"/>
          </a:p>
        </p:txBody>
      </p:sp>
      <p:sp>
        <p:nvSpPr>
          <p:cNvPr id="169" name="Google Shape;169;p28"/>
          <p:cNvSpPr txBox="1"/>
          <p:nvPr/>
        </p:nvSpPr>
        <p:spPr>
          <a:xfrm>
            <a:off x="2385700" y="3711800"/>
            <a:ext cx="6834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69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A4A0F9"/>
                </a:solidFill>
              </a:rPr>
              <a:t>bert4rec</a:t>
            </a:r>
            <a:endParaRPr sz="700"/>
          </a:p>
        </p:txBody>
      </p:sp>
      <p:sp>
        <p:nvSpPr>
          <p:cNvPr id="170" name="Google Shape;170;p28"/>
          <p:cNvSpPr txBox="1"/>
          <p:nvPr/>
        </p:nvSpPr>
        <p:spPr>
          <a:xfrm>
            <a:off x="4220850" y="1571250"/>
            <a:ext cx="4578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69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A4A0F9"/>
                </a:solidFill>
              </a:rPr>
              <a:t>김지환</a:t>
            </a:r>
            <a:endParaRPr sz="700"/>
          </a:p>
        </p:txBody>
      </p:sp>
      <p:sp>
        <p:nvSpPr>
          <p:cNvPr id="171" name="Google Shape;171;p28"/>
          <p:cNvSpPr txBox="1"/>
          <p:nvPr/>
        </p:nvSpPr>
        <p:spPr>
          <a:xfrm>
            <a:off x="4210200" y="3711800"/>
            <a:ext cx="723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69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A4A0F9"/>
                </a:solidFill>
              </a:rPr>
              <a:t>bert4rec</a:t>
            </a:r>
            <a:endParaRPr sz="700"/>
          </a:p>
        </p:txBody>
      </p:sp>
      <p:sp>
        <p:nvSpPr>
          <p:cNvPr id="172" name="Google Shape;172;p28"/>
          <p:cNvSpPr txBox="1"/>
          <p:nvPr/>
        </p:nvSpPr>
        <p:spPr>
          <a:xfrm>
            <a:off x="5943200" y="1571250"/>
            <a:ext cx="4578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69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A4A0F9"/>
                </a:solidFill>
              </a:rPr>
              <a:t>한성범</a:t>
            </a:r>
            <a:endParaRPr sz="700"/>
          </a:p>
        </p:txBody>
      </p:sp>
      <p:sp>
        <p:nvSpPr>
          <p:cNvPr id="173" name="Google Shape;173;p28"/>
          <p:cNvSpPr txBox="1"/>
          <p:nvPr/>
        </p:nvSpPr>
        <p:spPr>
          <a:xfrm>
            <a:off x="5712588" y="3711800"/>
            <a:ext cx="1009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9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100">
                <a:solidFill>
                  <a:srgbClr val="A4A0F9"/>
                </a:solidFill>
              </a:rPr>
              <a:t>bert4rec</a:t>
            </a:r>
            <a:r>
              <a:rPr i="1" lang="ko" sz="1200">
                <a:solidFill>
                  <a:srgbClr val="A4A0F9"/>
                </a:solidFill>
              </a:rPr>
              <a:t>, EDA, feature engineering</a:t>
            </a:r>
            <a:endParaRPr sz="700"/>
          </a:p>
        </p:txBody>
      </p:sp>
      <p:sp>
        <p:nvSpPr>
          <p:cNvPr id="174" name="Google Shape;174;p28"/>
          <p:cNvSpPr txBox="1"/>
          <p:nvPr/>
        </p:nvSpPr>
        <p:spPr>
          <a:xfrm>
            <a:off x="7756025" y="1571250"/>
            <a:ext cx="4578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69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A4A0F9"/>
                </a:solidFill>
              </a:rPr>
              <a:t>진주영</a:t>
            </a:r>
            <a:endParaRPr sz="700"/>
          </a:p>
        </p:txBody>
      </p:sp>
      <p:sp>
        <p:nvSpPr>
          <p:cNvPr id="175" name="Google Shape;175;p28"/>
          <p:cNvSpPr txBox="1"/>
          <p:nvPr/>
        </p:nvSpPr>
        <p:spPr>
          <a:xfrm>
            <a:off x="7805525" y="3711800"/>
            <a:ext cx="3588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9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A4A0F9"/>
                </a:solidFill>
              </a:rPr>
              <a:t>EDA</a:t>
            </a:r>
            <a:endParaRPr sz="700"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00" y="2109501"/>
            <a:ext cx="1318000" cy="127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9725" y="1890000"/>
            <a:ext cx="1712750" cy="17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6288" y="1901700"/>
            <a:ext cx="1502213" cy="16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0075" y="1841500"/>
            <a:ext cx="1409708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2499" y="1808087"/>
            <a:ext cx="1409701" cy="187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49350"/>
            <a:ext cx="9144000" cy="40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3550" y="2038350"/>
            <a:ext cx="7556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4489450" y="2101850"/>
            <a:ext cx="3302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6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700"/>
          </a:p>
        </p:txBody>
      </p:sp>
      <p:sp>
        <p:nvSpPr>
          <p:cNvPr id="188" name="Google Shape;188;p29"/>
          <p:cNvSpPr txBox="1"/>
          <p:nvPr/>
        </p:nvSpPr>
        <p:spPr>
          <a:xfrm>
            <a:off x="0" y="2590800"/>
            <a:ext cx="9144000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주제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6134100" y="4927600"/>
            <a:ext cx="29845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700"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44800"/>
            <a:ext cx="9144000" cy="22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6134100" y="4927600"/>
            <a:ext cx="29845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700"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sz="700"/>
          </a:p>
        </p:txBody>
      </p:sp>
      <p:pic>
        <p:nvPicPr>
          <p:cNvPr id="196" name="Google Shape;19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300" y="184150"/>
            <a:ext cx="1181100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550" y="1123950"/>
            <a:ext cx="8616950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196850" y="349250"/>
            <a:ext cx="3155950" cy="4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4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" sz="24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24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r>
              <a:rPr b="0" i="0" lang="ko" sz="24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700"/>
          </a:p>
        </p:txBody>
      </p:sp>
      <p:sp>
        <p:nvSpPr>
          <p:cNvPr id="199" name="Google Shape;199;p30"/>
          <p:cNvSpPr txBox="1"/>
          <p:nvPr/>
        </p:nvSpPr>
        <p:spPr>
          <a:xfrm>
            <a:off x="203200" y="768350"/>
            <a:ext cx="508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" sz="1500">
                <a:solidFill>
                  <a:srgbClr val="FFFFFF"/>
                </a:solidFill>
              </a:rPr>
              <a:t>RecSys 경진대회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5118100" y="3282950"/>
            <a:ext cx="330835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o" sz="9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기간</a:t>
            </a:r>
            <a:r>
              <a:rPr b="0" i="1" lang="ko" sz="9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1" sz="900" u="none" cap="none" strike="noStrike">
              <a:solidFill>
                <a:srgbClr val="FFAAB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2024. </a:t>
            </a:r>
            <a:r>
              <a:rPr b="0" i="1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i="1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i="1" lang="ko" sz="900">
                <a:solidFill>
                  <a:srgbClr val="9E9E9E"/>
                </a:solidFill>
              </a:rPr>
              <a:t>23</a:t>
            </a:r>
            <a:r>
              <a:rPr b="0" i="1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 ~ 202</a:t>
            </a:r>
            <a:r>
              <a:rPr i="1" lang="ko" sz="900">
                <a:solidFill>
                  <a:srgbClr val="9E9E9E"/>
                </a:solidFill>
              </a:rPr>
              <a:t>5</a:t>
            </a:r>
            <a:r>
              <a:rPr b="0" i="1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. 0</a:t>
            </a:r>
            <a:r>
              <a:rPr i="1" lang="ko" sz="900">
                <a:solidFill>
                  <a:srgbClr val="9E9E9E"/>
                </a:solidFill>
              </a:rPr>
              <a:t>1</a:t>
            </a:r>
            <a:r>
              <a:rPr b="0" i="1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.0</a:t>
            </a:r>
            <a:r>
              <a:rPr i="1" lang="ko" sz="900">
                <a:solidFill>
                  <a:srgbClr val="9E9E9E"/>
                </a:solidFill>
              </a:rPr>
              <a:t>2</a:t>
            </a:r>
            <a:endParaRPr b="0" i="1" sz="9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3450" y="2844800"/>
            <a:ext cx="4025900" cy="3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5600700" y="2889250"/>
            <a:ext cx="2305050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 sz="700"/>
          </a:p>
        </p:txBody>
      </p:sp>
      <p:sp>
        <p:nvSpPr>
          <p:cNvPr id="203" name="Google Shape;203;p30"/>
          <p:cNvSpPr txBox="1"/>
          <p:nvPr/>
        </p:nvSpPr>
        <p:spPr>
          <a:xfrm>
            <a:off x="768350" y="3282950"/>
            <a:ext cx="31941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평가 지표</a:t>
            </a:r>
            <a:endParaRPr i="1" sz="900">
              <a:solidFill>
                <a:srgbClr val="FFAAB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</a:rPr>
              <a:t>NDCG@10</a:t>
            </a:r>
            <a:endParaRPr i="1" sz="900">
              <a:solidFill>
                <a:srgbClr val="9E9E9E"/>
              </a:solidFill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팀 소통 방식</a:t>
            </a:r>
            <a:endParaRPr i="1" sz="900">
              <a:solidFill>
                <a:srgbClr val="FFAAB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</a:rPr>
              <a:t>Slack, Zoom을 이용해서 소통</a:t>
            </a:r>
            <a:endParaRPr i="1" sz="900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평가 데이터</a:t>
            </a:r>
            <a:endParaRPr i="1" sz="900">
              <a:solidFill>
                <a:srgbClr val="FFAAB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무작위 50:50 random split으로 public, private으로 나뉨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i="1" sz="900">
              <a:solidFill>
                <a:srgbClr val="9E9E9E"/>
              </a:solidFill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9100" y="2844800"/>
            <a:ext cx="4025900" cy="3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1276350" y="2901950"/>
            <a:ext cx="2305050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평가 지표 및 소통 방식</a:t>
            </a:r>
            <a:endParaRPr sz="700"/>
          </a:p>
        </p:txBody>
      </p:sp>
      <p:pic>
        <p:nvPicPr>
          <p:cNvPr id="206" name="Google Shape;206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6100" y="1435100"/>
            <a:ext cx="8051800" cy="12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/>
        </p:nvSpPr>
        <p:spPr>
          <a:xfrm>
            <a:off x="2844900" y="2127225"/>
            <a:ext cx="3454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사용자의 쇼핑 패턴을 분석하여 미래에 사용자가 구매할 상품을 추천하는 것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71950" y="1790700"/>
            <a:ext cx="7366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/>
        </p:nvSpPr>
        <p:spPr>
          <a:xfrm>
            <a:off x="4178300" y="1835150"/>
            <a:ext cx="7239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0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주제</a:t>
            </a:r>
            <a:endParaRPr sz="700"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27575" y="3682975"/>
            <a:ext cx="4577070" cy="14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42325" y="3912475"/>
            <a:ext cx="3308351" cy="69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44800"/>
            <a:ext cx="9144000" cy="22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/>
        </p:nvSpPr>
        <p:spPr>
          <a:xfrm>
            <a:off x="6134100" y="4927600"/>
            <a:ext cx="29844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700"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sz="700"/>
          </a:p>
        </p:txBody>
      </p:sp>
      <p:pic>
        <p:nvPicPr>
          <p:cNvPr id="218" name="Google Shape;21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300" y="184150"/>
            <a:ext cx="1181097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550" y="1123950"/>
            <a:ext cx="8616949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/>
        </p:nvSpPr>
        <p:spPr>
          <a:xfrm>
            <a:off x="196850" y="349250"/>
            <a:ext cx="31560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4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b="0" i="0" sz="2400" u="none" cap="none" strike="noStrike">
              <a:solidFill>
                <a:srgbClr val="FFAA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203200" y="768350"/>
            <a:ext cx="50799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203200" y="768350"/>
            <a:ext cx="50799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" sz="1500">
                <a:solidFill>
                  <a:srgbClr val="FFFFFF"/>
                </a:solidFill>
              </a:rPr>
              <a:t>평가 지표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550" y="1413203"/>
            <a:ext cx="5687777" cy="26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/>
        </p:nvSpPr>
        <p:spPr>
          <a:xfrm>
            <a:off x="6092950" y="1472775"/>
            <a:ext cx="27735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DCG(Discounted Cumulative Gain)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낮은 순위의 아이템에 대한 관련도 값을 discount함으로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더 높은 순위의 Item에 더 많은 보상을 부여</a:t>
            </a:r>
            <a:endParaRPr i="1" sz="9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1130300"/>
            <a:ext cx="9144000" cy="40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/>
          <p:nvPr/>
        </p:nvSpPr>
        <p:spPr>
          <a:xfrm>
            <a:off x="6134100" y="4927600"/>
            <a:ext cx="29845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700"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sz="700"/>
          </a:p>
        </p:txBody>
      </p:sp>
      <p:sp>
        <p:nvSpPr>
          <p:cNvPr id="231" name="Google Shape;231;p32"/>
          <p:cNvSpPr txBox="1"/>
          <p:nvPr/>
        </p:nvSpPr>
        <p:spPr>
          <a:xfrm>
            <a:off x="2762250" y="2559050"/>
            <a:ext cx="3613150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최종 제출물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0" y="2038350"/>
            <a:ext cx="7556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/>
        </p:nvSpPr>
        <p:spPr>
          <a:xfrm>
            <a:off x="4406900" y="2108200"/>
            <a:ext cx="3302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6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700"/>
          </a:p>
        </p:txBody>
      </p:sp>
      <p:sp>
        <p:nvSpPr>
          <p:cNvPr id="234" name="Google Shape;234;p32"/>
          <p:cNvSpPr txBox="1"/>
          <p:nvPr/>
        </p:nvSpPr>
        <p:spPr>
          <a:xfrm>
            <a:off x="8128000" y="4781550"/>
            <a:ext cx="933450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73225"/>
            <a:ext cx="9144000" cy="22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/>
          <p:nvPr/>
        </p:nvSpPr>
        <p:spPr>
          <a:xfrm>
            <a:off x="6134100" y="4927600"/>
            <a:ext cx="29845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300" y="184150"/>
            <a:ext cx="1181100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550" y="1123950"/>
            <a:ext cx="8616950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 txBox="1"/>
          <p:nvPr/>
        </p:nvSpPr>
        <p:spPr>
          <a:xfrm>
            <a:off x="196850" y="349250"/>
            <a:ext cx="4451350" cy="4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4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기능 리뷰</a:t>
            </a:r>
            <a:endParaRPr b="0" i="0" sz="2400" u="none" cap="none" strike="noStrike">
              <a:solidFill>
                <a:srgbClr val="FFAAB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3"/>
          <p:cNvSpPr txBox="1"/>
          <p:nvPr/>
        </p:nvSpPr>
        <p:spPr>
          <a:xfrm>
            <a:off x="554825" y="2308225"/>
            <a:ext cx="55794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SASRec</a:t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사용자의 </a:t>
            </a:r>
            <a:r>
              <a:rPr b="1" lang="ko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과거 행동 시퀀스를 입력</a:t>
            </a:r>
            <a:r>
              <a:rPr lang="ko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</a:t>
            </a:r>
            <a:r>
              <a:rPr b="1" lang="ko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각 시점의 아이템과 전체 시퀀스 내의 다른 아이템들 간의 관계를 분석</a:t>
            </a:r>
            <a:r>
              <a:rPr lang="ko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br>
              <a:rPr lang="ko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⇒ 사용자가 다음에 소비할 아이템을 효과적으로 예측할 수 있음. </a:t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셀프 어텐션 메커니즘은 아이템 간의 상호작용을 파악하여, 중요한 아이템에 더 집중하도록 모델을 학습하게 함.</a:t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결과 : 0.0842</a:t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5" name="Google Shape;245;p33"/>
          <p:cNvSpPr txBox="1"/>
          <p:nvPr/>
        </p:nvSpPr>
        <p:spPr>
          <a:xfrm>
            <a:off x="203200" y="768350"/>
            <a:ext cx="5080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" sz="1500">
                <a:solidFill>
                  <a:srgbClr val="FFFFFF"/>
                </a:solidFill>
              </a:rPr>
              <a:t>모델 선정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